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34"/>
  </p:notesMasterIdLst>
  <p:handoutMasterIdLst>
    <p:handoutMasterId r:id="rId35"/>
  </p:handoutMasterIdLst>
  <p:sldIdLst>
    <p:sldId id="256" r:id="rId3"/>
    <p:sldId id="418" r:id="rId4"/>
    <p:sldId id="460" r:id="rId5"/>
    <p:sldId id="417" r:id="rId6"/>
    <p:sldId id="416" r:id="rId7"/>
    <p:sldId id="427" r:id="rId8"/>
    <p:sldId id="426" r:id="rId9"/>
    <p:sldId id="448" r:id="rId10"/>
    <p:sldId id="419" r:id="rId11"/>
    <p:sldId id="432" r:id="rId12"/>
    <p:sldId id="423" r:id="rId13"/>
    <p:sldId id="454" r:id="rId14"/>
    <p:sldId id="421" r:id="rId15"/>
    <p:sldId id="422" r:id="rId16"/>
    <p:sldId id="435" r:id="rId17"/>
    <p:sldId id="424" r:id="rId18"/>
    <p:sldId id="428" r:id="rId19"/>
    <p:sldId id="429" r:id="rId20"/>
    <p:sldId id="433" r:id="rId21"/>
    <p:sldId id="441" r:id="rId22"/>
    <p:sldId id="442" r:id="rId23"/>
    <p:sldId id="439" r:id="rId24"/>
    <p:sldId id="440" r:id="rId25"/>
    <p:sldId id="446" r:id="rId26"/>
    <p:sldId id="443" r:id="rId27"/>
    <p:sldId id="458" r:id="rId28"/>
    <p:sldId id="449" r:id="rId29"/>
    <p:sldId id="451" r:id="rId30"/>
    <p:sldId id="456" r:id="rId31"/>
    <p:sldId id="452" r:id="rId32"/>
    <p:sldId id="45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DE71268B-8AC2-4239-8FAF-7C144C210720}" type="datetimeFigureOut">
              <a:rPr lang="en-US" altLang="zh-TW"/>
              <a:t>2/22/2022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402BA2C8-71FC-43D0-BD87-0547616971FA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F5AD8362-6D63-40AC-BAA9-90C3AE6D5875}" type="datetimeFigureOut">
              <a:t>2022/2/22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C6539446-6953-447E-A4E3-E7CFBF87004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水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5" name="天空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pic>
        <p:nvPicPr>
          <p:cNvPr id="6" name="水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水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矩形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 latinLnBrk="0">
              <a:defRPr lang="zh-TW" sz="6000"/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1800" cap="all" baseline="0">
                <a:solidFill>
                  <a:schemeClr val="accent2"/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/>
              <a:t>按一下以編輯母片副標題樣式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zh-TW"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 latinLnBrk="0">
              <a:defRPr lang="zh-TW" sz="6000" b="0"/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0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 latinLnBrk="0">
              <a:defRPr lang="zh-TW" sz="1800"/>
            </a:lvl1pPr>
            <a:lvl2pPr latinLnBrk="0">
              <a:defRPr lang="zh-TW" sz="1600"/>
            </a:lvl2pPr>
            <a:lvl3pPr latinLnBrk="0">
              <a:defRPr lang="zh-TW" sz="1400"/>
            </a:lvl3pPr>
            <a:lvl4pPr latinLnBrk="0">
              <a:defRPr lang="zh-TW" sz="1200"/>
            </a:lvl4pPr>
            <a:lvl5pPr latinLnBrk="0">
              <a:defRPr lang="zh-TW" sz="1200"/>
            </a:lvl5pPr>
            <a:lvl6pPr latinLnBrk="0">
              <a:defRPr lang="zh-TW" sz="1200"/>
            </a:lvl6pPr>
            <a:lvl7pPr latinLnBrk="0">
              <a:defRPr lang="zh-TW" sz="1200"/>
            </a:lvl7pPr>
            <a:lvl8pPr latinLnBrk="0">
              <a:defRPr lang="zh-TW" sz="1200"/>
            </a:lvl8pPr>
            <a:lvl9pPr latinLnBrk="0">
              <a:defRPr lang="zh-TW"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0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 latinLnBrk="0">
              <a:defRPr lang="zh-TW" sz="1800"/>
            </a:lvl1pPr>
            <a:lvl2pPr latinLnBrk="0">
              <a:defRPr lang="zh-TW" sz="1600"/>
            </a:lvl2pPr>
            <a:lvl3pPr latinLnBrk="0">
              <a:defRPr lang="zh-TW" sz="1400"/>
            </a:lvl3pPr>
            <a:lvl4pPr latinLnBrk="0">
              <a:defRPr lang="zh-TW" sz="1200"/>
            </a:lvl4pPr>
            <a:lvl5pPr latinLnBrk="0">
              <a:defRPr lang="zh-TW" sz="1200"/>
            </a:lvl5pPr>
            <a:lvl6pPr latinLnBrk="0">
              <a:defRPr lang="zh-TW" sz="1200"/>
            </a:lvl6pPr>
            <a:lvl7pPr latinLnBrk="0">
              <a:defRPr lang="zh-TW" sz="1200"/>
            </a:lvl7pPr>
            <a:lvl8pPr latinLnBrk="0">
              <a:defRPr lang="zh-TW" sz="1200"/>
            </a:lvl8pPr>
            <a:lvl9pPr latinLnBrk="0">
              <a:defRPr lang="zh-TW"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zh-TW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 latinLnBrk="0">
              <a:defRPr lang="zh-TW" sz="3200" b="0"/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 latinLnBrk="0">
              <a:lnSpc>
                <a:spcPct val="90000"/>
              </a:lnSpc>
              <a:spcBef>
                <a:spcPts val="800"/>
              </a:spcBef>
              <a:buNone/>
              <a:defRPr lang="zh-TW" sz="14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TW" sz="2400"/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spcBef>
                <a:spcPts val="800"/>
              </a:spcBef>
              <a:buNone/>
              <a:defRPr lang="zh-TW" sz="14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天空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 lang="zh-TW"/>
          </a:p>
        </p:txBody>
      </p:sp>
      <p:sp>
        <p:nvSpPr>
          <p:cNvPr id="8" name="水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/>
          </a:p>
        </p:txBody>
      </p:sp>
      <p:pic>
        <p:nvPicPr>
          <p:cNvPr id="9" name="水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水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800" cap="all" baseline="0">
                <a:solidFill>
                  <a:schemeClr val="tx1"/>
                </a:solidFill>
              </a:defRPr>
            </a:lvl1pPr>
          </a:lstStyle>
          <a:p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800" cap="all" baseline="0">
                <a:solidFill>
                  <a:schemeClr val="tx1"/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sz="3800" kern="1200">
          <a:solidFill>
            <a:schemeClr val="accent2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lang="zh-TW" sz="20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lang="zh-TW" sz="18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6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lang="zh-TW"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6840">
          <p15:clr>
            <a:srgbClr val="F26B43"/>
          </p15:clr>
        </p15:guide>
        <p15:guide id="4" orient="horz" pos="984">
          <p15:clr>
            <a:srgbClr val="F26B43"/>
          </p15:clr>
        </p15:guide>
        <p15:guide id="5" orient="horz" pos="3600">
          <p15:clr>
            <a:srgbClr val="F26B43"/>
          </p15:clr>
        </p15:guide>
        <p15:guide id="6" pos="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5872" y="940526"/>
            <a:ext cx="9602789" cy="2207623"/>
          </a:xfrm>
        </p:spPr>
        <p:txBody>
          <a:bodyPr/>
          <a:lstStyle/>
          <a:p>
            <a:r>
              <a:rPr lang="zh-TW" altLang="en-US" b="1" dirty="0"/>
              <a:t>中央大學群英教師社群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/>
              <a:t>教育哲學書籍導讀影片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/>
              <a:t>與談</a:t>
            </a:r>
            <a:endParaRPr lang="zh-TW" altLang="zh-TW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00545" y="3148149"/>
            <a:ext cx="10006527" cy="1881051"/>
          </a:xfrm>
        </p:spPr>
        <p:txBody>
          <a:bodyPr>
            <a:noAutofit/>
          </a:bodyPr>
          <a:lstStyle/>
          <a:p>
            <a:pPr algn="r"/>
            <a:r>
              <a:rPr lang="zh-TW" altLang="en-US" sz="3600" b="1" dirty="0"/>
              <a:t>許宏儒</a:t>
            </a:r>
            <a:endParaRPr lang="en-US" altLang="zh-TW" sz="3600" b="1" dirty="0"/>
          </a:p>
          <a:p>
            <a:pPr algn="r"/>
            <a:r>
              <a:rPr lang="zh-TW" altLang="en-US" sz="3200" b="1" dirty="0"/>
              <a:t>國立中央大學學習與教學研究所暨師資培育中心</a:t>
            </a:r>
            <a:endParaRPr lang="zh-TW" altLang="en-US" sz="3200" b="1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克龍曼</a:t>
            </a:r>
            <a:r>
              <a:rPr lang="en-US" altLang="zh-TW" b="1" dirty="0"/>
              <a:t>《</a:t>
            </a:r>
            <a:r>
              <a:rPr lang="zh-TW" altLang="en-US" b="1" dirty="0"/>
              <a:t>教育的終結：大學何以放棄了對人生意義的追求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4509377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當探討</a:t>
            </a:r>
            <a:r>
              <a:rPr lang="zh-TW" altLang="en-US" sz="3200" b="1" u="sng" dirty="0"/>
              <a:t>人生意義</a:t>
            </a:r>
            <a:r>
              <a:rPr lang="zh-TW" altLang="en-US" sz="3200" b="1" dirty="0"/>
              <a:t>時，</a:t>
            </a:r>
            <a:r>
              <a:rPr lang="zh-TW" altLang="en-US" sz="3200" b="1" u="sng" dirty="0"/>
              <a:t>就必須把教育當作目的，而非工具</a:t>
            </a:r>
            <a:endParaRPr lang="en-US" altLang="zh-TW" sz="3200" b="1" u="sng" dirty="0"/>
          </a:p>
          <a:p>
            <a:r>
              <a:rPr lang="zh-TW" altLang="en-US" sz="3200" b="1" dirty="0"/>
              <a:t>工具：透過教育能找到好工作，生活無虞，有了未來完滿生活該具備的條件，甚至可以賺大錢，有名望地位</a:t>
            </a:r>
            <a:r>
              <a:rPr lang="en-US" altLang="zh-TW" sz="3200" b="1" dirty="0"/>
              <a:t>.......</a:t>
            </a:r>
            <a:r>
              <a:rPr lang="zh-TW" altLang="en-US" sz="3200" b="1" dirty="0"/>
              <a:t>（我的研究生訪談高中生）</a:t>
            </a:r>
            <a:endParaRPr lang="en-US" altLang="zh-TW" sz="3200" b="1" dirty="0"/>
          </a:p>
          <a:p>
            <a:r>
              <a:rPr lang="zh-TW" altLang="en-US" sz="3200" b="1" dirty="0"/>
              <a:t>但許多人擁有了上述這些，還是覺得空虛，覺得人生沒有意義，甚至還犯下許多傷害自己與他人的事情</a:t>
            </a:r>
            <a:endParaRPr lang="en-US" altLang="zh-TW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262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人生好苦？人生有何意義？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altLang="zh-TW" sz="3600" dirty="0"/>
              <a:t>Karine Chevreul, Amélie Prigent, Aurélie Bourmaud, Marion Leboyer, Isabelle Durand-Zaleski</a:t>
            </a:r>
            <a:r>
              <a:rPr lang="zh-TW" altLang="zh-TW" sz="3600" dirty="0"/>
              <a:t>等學者於</a:t>
            </a:r>
            <a:r>
              <a:rPr lang="fr-FR" altLang="zh-TW" sz="3600" dirty="0"/>
              <a:t>2013</a:t>
            </a:r>
            <a:r>
              <a:rPr lang="zh-TW" altLang="zh-TW" sz="3600" dirty="0"/>
              <a:t>年，</a:t>
            </a:r>
            <a:endParaRPr lang="fr-CA" altLang="zh-TW" sz="3600" dirty="0"/>
          </a:p>
          <a:p>
            <a:r>
              <a:rPr lang="zh-TW" altLang="zh-TW" sz="3600" dirty="0"/>
              <a:t>在著名的「歐洲神經精神藥理學」（</a:t>
            </a:r>
            <a:r>
              <a:rPr lang="fr-FR" altLang="zh-TW" sz="3600" dirty="0"/>
              <a:t>European Neuropsychopharmacology</a:t>
            </a:r>
            <a:r>
              <a:rPr lang="zh-TW" altLang="zh-TW" sz="3600" dirty="0"/>
              <a:t>）所發表的研究報告顯示，</a:t>
            </a:r>
            <a:endParaRPr lang="en-US" altLang="zh-TW" sz="3600" dirty="0"/>
          </a:p>
          <a:p>
            <a:r>
              <a:rPr lang="zh-TW" altLang="zh-TW" sz="3600" b="1" dirty="0"/>
              <a:t>在法國，總人口數為有</a:t>
            </a:r>
            <a:r>
              <a:rPr lang="fr-FR" altLang="zh-TW" sz="3600" b="1" dirty="0"/>
              <a:t>6500</a:t>
            </a:r>
            <a:r>
              <a:rPr lang="zh-TW" altLang="zh-TW" sz="3600" b="1" dirty="0"/>
              <a:t>多萬人，有</a:t>
            </a:r>
            <a:r>
              <a:rPr lang="fr-FR" altLang="zh-TW" sz="3600" b="1" dirty="0"/>
              <a:t>1200</a:t>
            </a:r>
            <a:r>
              <a:rPr lang="zh-TW" altLang="zh-TW" sz="3600" b="1" dirty="0"/>
              <a:t>多萬人深受心理問題之苦</a:t>
            </a:r>
            <a:r>
              <a:rPr lang="zh-TW" altLang="en-US" sz="3600" b="1" dirty="0"/>
              <a:t>，而且當中還有許多是「社會地位高者」</a:t>
            </a:r>
            <a:r>
              <a:rPr lang="zh-TW" altLang="zh-TW" sz="3600" b="1" dirty="0"/>
              <a:t>（</a:t>
            </a:r>
            <a:r>
              <a:rPr lang="fr-FR" altLang="zh-TW" sz="3600" b="1" dirty="0"/>
              <a:t>Chevreul, et.al, 2013</a:t>
            </a:r>
            <a:r>
              <a:rPr lang="zh-TW" altLang="zh-TW" sz="3600" b="1" dirty="0"/>
              <a:t>）</a:t>
            </a:r>
            <a:endParaRPr lang="zh-TW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84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科奧茲</a:t>
            </a:r>
            <a:r>
              <a:rPr lang="en-US" altLang="zh-TW" b="1" dirty="0"/>
              <a:t>《</a:t>
            </a:r>
            <a:r>
              <a:rPr lang="zh-TW" altLang="en-US" b="1" dirty="0"/>
              <a:t>學校敢勇於建立新的社會秩序嗎？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6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人生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而是自由的嗎？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還是無助？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49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effectLst/>
              </a:rPr>
              <a:t>著名的法國</a:t>
            </a:r>
            <a:r>
              <a:rPr lang="zh-TW" altLang="en-US" dirty="0">
                <a:effectLst/>
              </a:rPr>
              <a:t>後</a:t>
            </a:r>
            <a:r>
              <a:rPr lang="en-US" altLang="zh-TW" dirty="0">
                <a:effectLst/>
              </a:rPr>
              <a:t>-</a:t>
            </a:r>
            <a:r>
              <a:rPr lang="zh-TW" altLang="zh-TW" dirty="0">
                <a:effectLst/>
              </a:rPr>
              <a:t>後現代思想家</a:t>
            </a:r>
            <a:r>
              <a:rPr lang="zh-TW" altLang="en-US" dirty="0">
                <a:effectLst/>
              </a:rPr>
              <a:t>，複雜思維學者</a:t>
            </a:r>
            <a:r>
              <a:rPr lang="fr-FR" altLang="zh-TW" dirty="0">
                <a:effectLst/>
              </a:rPr>
              <a:t>Edgar Morin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200" u="sng" dirty="0"/>
              <a:t>人生</a:t>
            </a:r>
            <a:r>
              <a:rPr lang="zh-TW" altLang="en-US" sz="3200" dirty="0"/>
              <a:t>的意義</a:t>
            </a:r>
            <a:endParaRPr lang="en-US" altLang="zh-TW" sz="3200" dirty="0"/>
          </a:p>
          <a:p>
            <a:r>
              <a:rPr lang="zh-TW" altLang="zh-TW" sz="3200" dirty="0"/>
              <a:t>法國有著全世界所欣羨的自然景觀、深厚的人文藝術與歷史、優良的醫療品質以及社會福利。法國似乎具足了</a:t>
            </a:r>
            <a:r>
              <a:rPr lang="zh-TW" altLang="zh-TW" sz="3200" u="sng" dirty="0"/>
              <a:t>幸福人生</a:t>
            </a:r>
            <a:r>
              <a:rPr lang="zh-TW" altLang="zh-TW" sz="3200" dirty="0"/>
              <a:t>的</a:t>
            </a:r>
            <a:r>
              <a:rPr lang="zh-TW" altLang="zh-TW" sz="3200" u="sng" dirty="0"/>
              <a:t>外在條件</a:t>
            </a:r>
            <a:r>
              <a:rPr lang="zh-TW" altLang="zh-TW" sz="3200" dirty="0"/>
              <a:t>。</a:t>
            </a:r>
            <a:endParaRPr lang="fr-CA" altLang="zh-TW" sz="3200" dirty="0"/>
          </a:p>
          <a:p>
            <a:r>
              <a:rPr lang="zh-TW" altLang="zh-TW" sz="3200" b="1" dirty="0"/>
              <a:t>但，法國人服用抗憂鬱藥的比例，是世界第一（</a:t>
            </a:r>
            <a:r>
              <a:rPr lang="fr-FR" altLang="zh-TW" sz="3200" b="1" dirty="0"/>
              <a:t>Morin. 2011</a:t>
            </a:r>
            <a:r>
              <a:rPr lang="zh-TW" altLang="zh-TW" sz="3200" b="1" dirty="0"/>
              <a:t>）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85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zh-TW" dirty="0"/>
              <a:t/>
            </a:r>
            <a:br>
              <a:rPr lang="fr-CA" altLang="zh-TW" dirty="0"/>
            </a:br>
            <a:r>
              <a:rPr lang="zh-TW" altLang="en-US" dirty="0"/>
              <a:t>「人生</a:t>
            </a:r>
            <a:r>
              <a:rPr lang="en-US" altLang="zh-TW" dirty="0"/>
              <a:t>/</a:t>
            </a:r>
            <a:r>
              <a:rPr lang="zh-TW" altLang="en-US" dirty="0"/>
              <a:t>生活</a:t>
            </a:r>
            <a:r>
              <a:rPr lang="en-US" altLang="zh-TW" dirty="0"/>
              <a:t>/</a:t>
            </a:r>
            <a:r>
              <a:rPr lang="zh-TW" altLang="en-US" dirty="0"/>
              <a:t>生命」（</a:t>
            </a:r>
            <a:r>
              <a:rPr lang="en-US" altLang="zh-TW" dirty="0"/>
              <a:t>la vie</a:t>
            </a:r>
            <a:r>
              <a:rPr lang="zh-TW" altLang="en-US" dirty="0"/>
              <a:t>）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200" b="1" dirty="0"/>
              <a:t>法蘭西學術院院士</a:t>
            </a:r>
            <a:r>
              <a:rPr lang="en-US" altLang="zh-TW" sz="3200" b="1" dirty="0"/>
              <a:t>Michel </a:t>
            </a:r>
            <a:r>
              <a:rPr lang="en-US" altLang="zh-TW" sz="3200" b="1" dirty="0" err="1"/>
              <a:t>Serres</a:t>
            </a:r>
            <a:r>
              <a:rPr lang="zh-TW" altLang="en-US" sz="3200" b="1" dirty="0"/>
              <a:t>：</a:t>
            </a:r>
            <a:endParaRPr lang="en-US" altLang="zh-TW" sz="3200" b="1" dirty="0"/>
          </a:p>
          <a:p>
            <a:r>
              <a:rPr lang="fr-CA" altLang="zh-TW" sz="3200" b="1" dirty="0"/>
              <a:t/>
            </a:r>
            <a:br>
              <a:rPr lang="fr-CA" altLang="zh-TW" sz="3200" b="1" dirty="0"/>
            </a:br>
            <a:r>
              <a:rPr lang="zh-TW" altLang="en-US" sz="3200" b="1" dirty="0"/>
              <a:t>「人生</a:t>
            </a:r>
            <a:r>
              <a:rPr lang="en-US" altLang="zh-TW" sz="3200" b="1" dirty="0"/>
              <a:t>/</a:t>
            </a:r>
            <a:r>
              <a:rPr lang="zh-TW" altLang="en-US" sz="3200" b="1" dirty="0"/>
              <a:t>生活</a:t>
            </a:r>
            <a:r>
              <a:rPr lang="en-US" altLang="zh-TW" sz="3200" b="1" dirty="0"/>
              <a:t>/</a:t>
            </a:r>
            <a:r>
              <a:rPr lang="zh-TW" altLang="en-US" sz="3200" b="1" dirty="0"/>
              <a:t>生命」（</a:t>
            </a:r>
            <a:r>
              <a:rPr lang="en-US" altLang="zh-TW" sz="3200" b="1" dirty="0"/>
              <a:t>la vie</a:t>
            </a:r>
            <a:r>
              <a:rPr lang="zh-TW" altLang="en-US" sz="3200" b="1" dirty="0"/>
              <a:t>），是一條</a:t>
            </a:r>
            <a:endParaRPr lang="en-US" altLang="zh-TW" sz="3200" b="1" dirty="0"/>
          </a:p>
          <a:p>
            <a:r>
              <a:rPr lang="zh-TW" altLang="fr-FR" sz="3200" b="1" dirty="0"/>
              <a:t>漂流（流浪）（</a:t>
            </a:r>
            <a:r>
              <a:rPr lang="fr-FR" altLang="zh-TW" sz="3200" b="1" dirty="0"/>
              <a:t>l’ érrance</a:t>
            </a:r>
            <a:r>
              <a:rPr lang="zh-TW" altLang="fr-FR" sz="3200" b="1" dirty="0"/>
              <a:t>）</a:t>
            </a:r>
            <a:endParaRPr lang="en-US" altLang="zh-TW" sz="3200" b="1" dirty="0"/>
          </a:p>
          <a:p>
            <a:r>
              <a:rPr lang="zh-TW" altLang="fr-FR" sz="3200" b="1" dirty="0"/>
              <a:t>孤獨</a:t>
            </a:r>
            <a:r>
              <a:rPr lang="zh-TW" altLang="en-US" sz="3200" b="1" dirty="0"/>
              <a:t>「暴露」在危險中</a:t>
            </a:r>
            <a:endParaRPr lang="en-US" altLang="zh-TW" sz="3200" b="1" dirty="0"/>
          </a:p>
          <a:p>
            <a:r>
              <a:rPr lang="zh-TW" altLang="fr-FR" sz="3200" b="1" dirty="0"/>
              <a:t>受苦</a:t>
            </a:r>
            <a:endParaRPr lang="en-US" altLang="zh-TW" sz="3200" b="1" dirty="0"/>
          </a:p>
          <a:p>
            <a:r>
              <a:rPr lang="zh-TW" altLang="en-US" sz="3200" b="1" dirty="0"/>
              <a:t>旅程（</a:t>
            </a:r>
            <a:r>
              <a:rPr lang="en-US" altLang="zh-TW" sz="3200" b="1" dirty="0"/>
              <a:t>voyage</a:t>
            </a:r>
            <a:r>
              <a:rPr lang="zh-TW" altLang="en-US" sz="3200" b="1" dirty="0"/>
              <a:t>）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49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克龍曼</a:t>
            </a:r>
            <a:r>
              <a:rPr lang="en-US" altLang="zh-TW" b="1" dirty="0"/>
              <a:t>《</a:t>
            </a:r>
            <a:r>
              <a:rPr lang="zh-TW" altLang="en-US" b="1" dirty="0"/>
              <a:t>教育的終結：大學何以放棄了對人生意義的追求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如同存在主義說的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存在的問題是一種個體的問題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沒有一定的、相對客觀、或者標準答案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人生意義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的問題只能向每一個個體發出，然後每一個人要找到自己的答案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02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/>
              <a:t>Josephe</a:t>
            </a:r>
            <a:r>
              <a:rPr lang="en-US" altLang="zh-TW" dirty="0"/>
              <a:t> Campbell</a:t>
            </a:r>
            <a:r>
              <a:rPr lang="zh-TW" altLang="en-US" dirty="0"/>
              <a:t>（啟發阿凡達，星際大戰，駭客任務）：英雄之旅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8"/>
            <a:ext cx="9509760" cy="5188250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這是一條「失去我自己」又重新尋回暫時自己的</a:t>
            </a:r>
            <a:r>
              <a:rPr lang="zh-TW" altLang="zh-TW" sz="3600" b="1" u="sng" dirty="0"/>
              <a:t>英雄之旅</a:t>
            </a:r>
            <a:r>
              <a:rPr lang="zh-TW" altLang="zh-TW" sz="3600" dirty="0"/>
              <a:t>。</a:t>
            </a:r>
            <a:endParaRPr lang="en-US" altLang="zh-TW" sz="3600" dirty="0"/>
          </a:p>
          <a:p>
            <a:r>
              <a:rPr lang="zh-TW" altLang="en-US" sz="3600" b="1" dirty="0"/>
              <a:t>杜威指出：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教育過程即為目的，教育的過程就是一種不斷再整理、再建構、轉變的過程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/>
              <a:t>教育就是引導學生進入</a:t>
            </a:r>
            <a:r>
              <a:rPr lang="zh-TW" altLang="en-US" sz="3600" b="1" u="sng" dirty="0"/>
              <a:t>人生意義</a:t>
            </a:r>
            <a:r>
              <a:rPr lang="zh-TW" altLang="en-US" sz="3600" b="1" dirty="0"/>
              <a:t>的再整理、再建構、轉變的過程</a:t>
            </a:r>
            <a:endParaRPr lang="en-US" altLang="zh-TW" sz="3600" b="1" dirty="0"/>
          </a:p>
          <a:p>
            <a:endParaRPr lang="en-US" altLang="zh-TW" sz="3600" b="1" dirty="0"/>
          </a:p>
          <a:p>
            <a:endParaRPr lang="en-US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71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但人生是複雜善變的漂流之旅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4952723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杜威指出當今的教育的問題（也可能是今日高等教育面臨的問題）</a:t>
            </a:r>
            <a:endParaRPr lang="en-US" altLang="zh-TW" sz="4000" b="1" dirty="0"/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沒有重視小孩本身的能力：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b="1" dirty="0"/>
              <a:t>適性</a:t>
            </a:r>
            <a:r>
              <a:rPr lang="zh-TW" altLang="en-US" sz="4000" b="1" dirty="0"/>
              <a:t>學習，走適合自己的道路，</a:t>
            </a:r>
            <a:endParaRPr lang="en-US" altLang="zh-TW" sz="4000" b="1" dirty="0"/>
          </a:p>
          <a:p>
            <a:r>
              <a:rPr lang="zh-TW" altLang="en-US" sz="4000" b="1" dirty="0"/>
              <a:t>而後才能發揮學生的能力，發</a:t>
            </a:r>
            <a:r>
              <a:rPr lang="zh-TW" altLang="en-US" sz="7200" b="1" dirty="0"/>
              <a:t>揚</a:t>
            </a:r>
            <a:r>
              <a:rPr lang="zh-TW" altLang="en-US" sz="4000" b="1" dirty="0"/>
              <a:t>其</a:t>
            </a:r>
            <a:r>
              <a:rPr lang="zh-TW" altLang="en-US" sz="5400" b="1" dirty="0"/>
              <a:t>才</a:t>
            </a:r>
            <a:r>
              <a:rPr lang="zh-TW" altLang="en-US" sz="4000" b="1" dirty="0"/>
              <a:t>能</a:t>
            </a:r>
            <a:endParaRPr lang="en-US" altLang="zh-TW" sz="4000" b="1" dirty="0"/>
          </a:p>
          <a:p>
            <a:endParaRPr lang="en-US" altLang="zh-TW" sz="2800" b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03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b="1" dirty="0"/>
              <a:t>杜威指出當今的教育的問題（也可能是今日高等教育面臨的問題）</a:t>
            </a:r>
            <a:endParaRPr lang="en-US" altLang="zh-TW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495272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為了養成機械化的技能，太偏重操練等方法，忽略了個人理解：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/>
              <a:t>學生從小學習的是</a:t>
            </a:r>
            <a:endParaRPr lang="en-US" altLang="zh-TW" sz="3600" b="1" dirty="0"/>
          </a:p>
          <a:p>
            <a:r>
              <a:rPr lang="zh-TW" altLang="en-US" sz="3600" b="1" dirty="0"/>
              <a:t>「套裝知識」：什麼題目使用什麼公式</a:t>
            </a:r>
            <a:endParaRPr lang="en-US" altLang="zh-TW" sz="3600" b="1" dirty="0"/>
          </a:p>
          <a:p>
            <a:r>
              <a:rPr lang="zh-TW" altLang="en-US" sz="3600" b="1" dirty="0"/>
              <a:t>被「懶人包」的簡化知識餵食：必考聖經</a:t>
            </a:r>
            <a:r>
              <a:rPr lang="en-US" altLang="zh-TW" sz="3600" b="1" dirty="0"/>
              <a:t>/</a:t>
            </a:r>
            <a:r>
              <a:rPr lang="zh-TW" altLang="en-US" sz="3600" b="1" dirty="0"/>
              <a:t>學測葵花寶典</a:t>
            </a:r>
            <a:r>
              <a:rPr lang="en-US" altLang="zh-TW" sz="3600" b="1" dirty="0"/>
              <a:t>...</a:t>
            </a:r>
          </a:p>
          <a:p>
            <a:endParaRPr lang="en-US" altLang="zh-TW" sz="2800" b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36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/>
              <a:t>杜威指出當今的教育的問題（也可能是今日高等教育面臨的問題）</a:t>
            </a:r>
            <a:r>
              <a:rPr lang="en-US" altLang="zh-TW" sz="3600" b="1" dirty="0"/>
              <a:t/>
            </a:r>
            <a:br>
              <a:rPr lang="en-US" altLang="zh-TW" sz="3600" b="1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495272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無法發展對全新情境時的主動作為：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/>
              <a:t>學生缺乏能夠面對與因應複雜善變生活的能力與素養</a:t>
            </a:r>
            <a:endParaRPr lang="en-US" altLang="zh-TW" sz="3600" b="1" dirty="0"/>
          </a:p>
          <a:p>
            <a:r>
              <a:rPr lang="zh-TW" altLang="en-US" sz="3600" b="1" u="sng" dirty="0"/>
              <a:t>面對充滿不確定性的人生時</a:t>
            </a:r>
            <a:endParaRPr lang="en-US" altLang="zh-TW" sz="3600" b="1" u="sng" dirty="0"/>
          </a:p>
          <a:p>
            <a:r>
              <a:rPr lang="zh-TW" altLang="en-US" sz="3600" b="1" u="sng" dirty="0"/>
              <a:t>焦慌失措</a:t>
            </a:r>
            <a:endParaRPr lang="en-US" altLang="zh-TW" sz="3600" b="1" u="sng" dirty="0"/>
          </a:p>
          <a:p>
            <a:endParaRPr lang="en-US" altLang="zh-TW" sz="3600" b="1" dirty="0"/>
          </a:p>
          <a:p>
            <a:endParaRPr lang="en-US" altLang="zh-TW" sz="2800" b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54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6600" dirty="0"/>
              <a:t>三本書</a:t>
            </a:r>
            <a:r>
              <a:rPr lang="zh-TW" altLang="en-US" sz="6600" i="1" u="sng" dirty="0"/>
              <a:t>可能有</a:t>
            </a:r>
            <a:r>
              <a:rPr lang="zh-TW" altLang="en-US" sz="6600" dirty="0"/>
              <a:t>的共同的教育關懷，</a:t>
            </a:r>
            <a:endParaRPr lang="en-US" altLang="zh-TW" sz="6600" dirty="0"/>
          </a:p>
          <a:p>
            <a:r>
              <a:rPr lang="zh-TW" altLang="en-US" sz="6600" dirty="0"/>
              <a:t>以及對於我們高等教育</a:t>
            </a:r>
            <a:endParaRPr lang="en-US" altLang="zh-TW" sz="6600" dirty="0"/>
          </a:p>
          <a:p>
            <a:pPr marL="45720" indent="0">
              <a:buNone/>
            </a:pPr>
            <a:r>
              <a:rPr lang="zh-TW" altLang="en-US" sz="6600" dirty="0"/>
              <a:t> 工作者所提出的問題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599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《</a:t>
            </a:r>
            <a:r>
              <a:rPr lang="zh-TW" altLang="en-US" dirty="0"/>
              <a:t>教育的終結：大學何以放棄了對人生意義的追求</a:t>
            </a:r>
            <a:r>
              <a:rPr lang="en-US" altLang="zh-TW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4952723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即便到了大學，學生理當可以好好運用自己學了十多年的知識，在大學的學習中，好好探詢人生意義為何</a:t>
            </a:r>
            <a:endParaRPr lang="en-US" altLang="zh-TW" sz="2800" b="1" dirty="0"/>
          </a:p>
          <a:p>
            <a:r>
              <a:rPr lang="zh-TW" altLang="en-US" sz="2800" b="1" dirty="0"/>
              <a:t>但受到：</a:t>
            </a:r>
            <a:endParaRPr lang="en-US" altLang="zh-TW" sz="2800" b="1" dirty="0"/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大學功能的轉變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政治正確立場影響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科學技術可以解決所有事情，包括人生的所有問題，造成人生意義空洞化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602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克龍曼</a:t>
            </a:r>
            <a:r>
              <a:rPr lang="en-US" altLang="zh-TW" b="1" dirty="0"/>
              <a:t>《</a:t>
            </a:r>
            <a:r>
              <a:rPr lang="zh-TW" altLang="en-US" b="1" dirty="0"/>
              <a:t>教育的終結：大學何以放棄了對人生意義的追求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/>
              <a:t>克龍曼指出</a:t>
            </a:r>
            <a:endParaRPr lang="en-US" altLang="zh-TW" sz="4000" b="1" dirty="0"/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大學其實要幫助學生，不管他是不是已經確定他的職業方向，應該要讓他可以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面對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人生未來各種挑戰</a:t>
            </a:r>
            <a:endParaRPr lang="en-US" altLang="zh-TW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+mn-ea"/>
                <a:ea typeface="+mn-ea"/>
              </a:rPr>
              <a:t>但顯然，在這點上，今日的大學還需努力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58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可能的原因：我暫時提出淺見（受</a:t>
            </a:r>
            <a:r>
              <a:rPr lang="en-US" altLang="zh-TW" dirty="0"/>
              <a:t>Morin</a:t>
            </a:r>
            <a:r>
              <a:rPr lang="zh-TW" altLang="en-US" dirty="0"/>
              <a:t>啟發）：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5562323"/>
          </a:xfrm>
        </p:spPr>
        <p:txBody>
          <a:bodyPr/>
          <a:lstStyle/>
          <a:p>
            <a:endParaRPr lang="en-US" altLang="zh-TW" b="1" dirty="0"/>
          </a:p>
          <a:p>
            <a:r>
              <a:rPr lang="zh-TW" altLang="en-US" sz="4400" b="1" dirty="0"/>
              <a:t>學校教育教的是</a:t>
            </a:r>
            <a:r>
              <a:rPr lang="zh-TW" altLang="en-US" sz="6000" b="1" dirty="0"/>
              <a:t>套裝課程</a:t>
            </a:r>
            <a:r>
              <a:rPr lang="zh-TW" altLang="en-US" sz="4400" b="1" dirty="0"/>
              <a:t>，</a:t>
            </a:r>
            <a:endParaRPr lang="en-US" altLang="zh-TW" sz="4400" b="1" dirty="0"/>
          </a:p>
          <a:p>
            <a:r>
              <a:rPr lang="zh-TW" altLang="en-US" sz="4400" b="1" dirty="0"/>
              <a:t>但無常（有序與無序相生相伴）的生活</a:t>
            </a:r>
            <a:r>
              <a:rPr lang="en-US" altLang="zh-TW" sz="4400" b="1" dirty="0"/>
              <a:t>/</a:t>
            </a:r>
            <a:r>
              <a:rPr lang="zh-TW" altLang="en-US" sz="4400" b="1" dirty="0"/>
              <a:t>生命</a:t>
            </a:r>
            <a:endParaRPr lang="en-US" altLang="zh-TW" sz="4400" b="1" dirty="0"/>
          </a:p>
          <a:p>
            <a:r>
              <a:rPr lang="zh-TW" altLang="en-US" sz="4400" b="1" dirty="0"/>
              <a:t>要求的是</a:t>
            </a:r>
            <a:r>
              <a:rPr lang="zh-TW" altLang="en-US" sz="6000" b="1" dirty="0"/>
              <a:t>方法與策略</a:t>
            </a:r>
            <a:r>
              <a:rPr lang="zh-TW" altLang="en-US" sz="4400" b="1" dirty="0"/>
              <a:t>來因應無常</a:t>
            </a:r>
            <a:endParaRPr lang="en-US" altLang="zh-TW" sz="4400" b="1" dirty="0"/>
          </a:p>
          <a:p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70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/>
              <a:t>在</a:t>
            </a:r>
            <a:r>
              <a:rPr lang="en-US" altLang="zh-TW" sz="4000" b="1" dirty="0"/>
              <a:t>《</a:t>
            </a:r>
            <a:r>
              <a:rPr lang="zh-TW" altLang="en-US" sz="4000" b="1" dirty="0"/>
              <a:t>教育的終結</a:t>
            </a:r>
            <a:r>
              <a:rPr lang="en-US" altLang="zh-TW" sz="4000" b="1" dirty="0"/>
              <a:t>》</a:t>
            </a:r>
            <a:r>
              <a:rPr lang="zh-TW" altLang="en-US" sz="4000" b="1" dirty="0"/>
              <a:t>中寫道</a:t>
            </a:r>
            <a:r>
              <a:rPr lang="en-US" altLang="zh-TW" sz="4000" b="1" dirty="0"/>
              <a:t/>
            </a:r>
            <a:br>
              <a:rPr lang="en-US" altLang="zh-TW" sz="4000" b="1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5562323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美國大學受德國大學影響，重視學術研究工作，且進行大量的分科教育，共同必修科大量減少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非專業化的學者逐漸被邊緣化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/>
              <a:t>（大學教育中，所謂的具有客觀性的學科成為主流：自然科學走向機械論世界觀，社會科學以量化典範為尊。只有被視為相對不客觀的人文科學，努力探詢人生意義）</a:t>
            </a:r>
            <a:endParaRPr lang="en-US" altLang="zh-TW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907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可能的原因：我暫時提出淺見（受</a:t>
            </a:r>
            <a:r>
              <a:rPr lang="en-US" altLang="zh-TW" dirty="0"/>
              <a:t>Morin</a:t>
            </a:r>
            <a:r>
              <a:rPr lang="zh-TW" altLang="en-US" dirty="0"/>
              <a:t>啟發）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5562323"/>
          </a:xfrm>
        </p:spPr>
        <p:txBody>
          <a:bodyPr>
            <a:normAutofit/>
          </a:bodyPr>
          <a:lstStyle/>
          <a:p>
            <a:endParaRPr lang="en-US" altLang="zh-TW" b="1" dirty="0"/>
          </a:p>
          <a:p>
            <a:r>
              <a:rPr lang="zh-TW" altLang="en-US" sz="4400" b="1" dirty="0"/>
              <a:t>學校教育教的是</a:t>
            </a:r>
            <a:r>
              <a:rPr lang="zh-TW" altLang="en-US" sz="6000" b="1" dirty="0"/>
              <a:t>分科</a:t>
            </a:r>
            <a:r>
              <a:rPr lang="zh-TW" altLang="en-US" sz="4400" b="1" dirty="0"/>
              <a:t>的學科知識，且是</a:t>
            </a:r>
            <a:r>
              <a:rPr lang="zh-TW" altLang="en-US" sz="6000" b="1" dirty="0"/>
              <a:t>失衡</a:t>
            </a:r>
            <a:r>
              <a:rPr lang="zh-TW" altLang="en-US" sz="4400" b="1" dirty="0"/>
              <a:t>的學科學習</a:t>
            </a:r>
            <a:endParaRPr lang="en-US" altLang="zh-TW" sz="4400" b="1" dirty="0"/>
          </a:p>
          <a:p>
            <a:r>
              <a:rPr lang="zh-TW" altLang="en-US" sz="4400" b="1" dirty="0"/>
              <a:t>但探詢複雜的生活</a:t>
            </a:r>
            <a:r>
              <a:rPr lang="en-US" altLang="zh-TW" sz="4400" b="1" dirty="0"/>
              <a:t>/</a:t>
            </a:r>
            <a:r>
              <a:rPr lang="zh-TW" altLang="en-US" sz="4400" b="1" dirty="0"/>
              <a:t>生命</a:t>
            </a:r>
            <a:endParaRPr lang="en-US" altLang="zh-TW" sz="4400" b="1" dirty="0"/>
          </a:p>
          <a:p>
            <a:r>
              <a:rPr lang="zh-TW" altLang="en-US" sz="4400" b="1" dirty="0"/>
              <a:t>要求的是能靈活組織與融合各種知識的能力</a:t>
            </a:r>
            <a:r>
              <a:rPr lang="en-US" altLang="zh-TW" sz="4400" b="1" dirty="0"/>
              <a:t>/</a:t>
            </a:r>
            <a:r>
              <a:rPr lang="zh-TW" altLang="en-US" sz="4400" b="1" dirty="0"/>
              <a:t>素養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37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請益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8"/>
            <a:ext cx="9509760" cy="5742432"/>
          </a:xfrm>
        </p:spPr>
        <p:txBody>
          <a:bodyPr/>
          <a:lstStyle/>
          <a:p>
            <a:endParaRPr lang="en-US" altLang="zh-TW" b="1" dirty="0"/>
          </a:p>
          <a:p>
            <a:pPr marL="45720" indent="0">
              <a:buNone/>
            </a:pPr>
            <a:endParaRPr lang="en-US" altLang="zh-TW" b="1" dirty="0"/>
          </a:p>
          <a:p>
            <a:r>
              <a:rPr lang="zh-TW" altLang="en-US" sz="4400" b="1" dirty="0"/>
              <a:t>請教各位以學術作為志業的老師（</a:t>
            </a:r>
            <a:r>
              <a:rPr lang="en-US" altLang="zh-TW" sz="4400" b="1" dirty="0"/>
              <a:t> 《</a:t>
            </a:r>
            <a:r>
              <a:rPr lang="zh-TW" altLang="en-US" sz="4400" b="1" dirty="0"/>
              <a:t>教育的終結</a:t>
            </a:r>
            <a:r>
              <a:rPr lang="en-US" altLang="zh-TW" sz="4400" b="1" dirty="0"/>
              <a:t>》</a:t>
            </a:r>
            <a:r>
              <a:rPr lang="zh-TW" altLang="en-US" sz="4400" b="1" dirty="0"/>
              <a:t>所提到的語彙</a:t>
            </a:r>
            <a:r>
              <a:rPr lang="en-US" altLang="zh-TW" sz="4400" b="1" dirty="0"/>
              <a:t> </a:t>
            </a:r>
            <a:r>
              <a:rPr lang="zh-TW" altLang="en-US" sz="4400" b="1" dirty="0"/>
              <a:t>） ，</a:t>
            </a:r>
            <a:endParaRPr lang="en-US" altLang="zh-TW" sz="4400" b="1" dirty="0"/>
          </a:p>
          <a:p>
            <a:r>
              <a:rPr lang="zh-TW" altLang="en-US" sz="4400" b="1" dirty="0"/>
              <a:t>既然教師具有重建社會秩序的責任（</a:t>
            </a:r>
            <a:r>
              <a:rPr lang="en-US" altLang="zh-TW" sz="4400" b="1" dirty="0"/>
              <a:t>《</a:t>
            </a:r>
            <a:r>
              <a:rPr lang="zh-TW" altLang="en-US" sz="4400" b="1" dirty="0"/>
              <a:t>學校敢勇於建立新的社會秩序嗎？</a:t>
            </a:r>
            <a:r>
              <a:rPr lang="en-US" altLang="zh-TW" sz="4400" b="1" dirty="0"/>
              <a:t>》</a:t>
            </a:r>
            <a:r>
              <a:rPr lang="zh-TW" altLang="en-US" sz="4800" b="1" dirty="0"/>
              <a:t>所提到的語彙</a:t>
            </a:r>
            <a:r>
              <a:rPr lang="en-US" altLang="zh-TW" sz="4800" b="1" dirty="0"/>
              <a:t> </a:t>
            </a:r>
            <a:r>
              <a:rPr lang="zh-TW" altLang="en-US" sz="4800" b="1" dirty="0"/>
              <a:t>）</a:t>
            </a:r>
            <a:endParaRPr lang="zh-TW" altLang="en-US" sz="4800" dirty="0"/>
          </a:p>
          <a:p>
            <a:endParaRPr lang="en-US" altLang="zh-TW" b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4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第一個問題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8"/>
            <a:ext cx="9509760" cy="5742432"/>
          </a:xfrm>
        </p:spPr>
        <p:txBody>
          <a:bodyPr/>
          <a:lstStyle/>
          <a:p>
            <a:pPr marL="45720" indent="0">
              <a:buNone/>
            </a:pPr>
            <a:endParaRPr lang="en-US" altLang="zh-TW" sz="3200" b="1" dirty="0"/>
          </a:p>
          <a:p>
            <a:r>
              <a:rPr lang="zh-TW" altLang="en-US" sz="3600" b="1" dirty="0"/>
              <a:t>在您的教學經驗上，您如何與學生一同發展出方法與策略來因應無常人生？</a:t>
            </a:r>
            <a:endParaRPr lang="en-US" altLang="zh-TW" sz="3600" b="1" dirty="0"/>
          </a:p>
          <a:p>
            <a:endParaRPr lang="en-US" altLang="zh-TW" sz="3600" b="1" dirty="0"/>
          </a:p>
          <a:p>
            <a:r>
              <a:rPr lang="zh-TW" altLang="en-US" sz="3600" b="1" dirty="0"/>
              <a:t>在您的教學設計上，您如何規劃課程，好讓學生能靈活組織與融合各種知識的能力</a:t>
            </a:r>
            <a:r>
              <a:rPr lang="en-US" altLang="zh-TW" sz="3600" b="1" dirty="0"/>
              <a:t>/</a:t>
            </a:r>
            <a:r>
              <a:rPr lang="zh-TW" altLang="en-US" sz="3600" b="1" dirty="0"/>
              <a:t>素養，以追尋人生意義？</a:t>
            </a:r>
            <a:endParaRPr lang="en-US" altLang="zh-TW" sz="3600" b="1" dirty="0"/>
          </a:p>
          <a:p>
            <a:endParaRPr lang="en-US" altLang="zh-TW" b="1" dirty="0"/>
          </a:p>
          <a:p>
            <a:endParaRPr lang="en-US" altLang="zh-TW" b="1" dirty="0"/>
          </a:p>
          <a:p>
            <a:pPr marL="45720" indent="0">
              <a:buNone/>
            </a:pPr>
            <a:endParaRPr lang="en-US" altLang="zh-TW" b="1" dirty="0"/>
          </a:p>
          <a:p>
            <a:endParaRPr lang="zh-TW" altLang="en-US" dirty="0"/>
          </a:p>
          <a:p>
            <a:endParaRPr lang="en-US" altLang="zh-TW" b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05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b="1" dirty="0"/>
              <a:t>請教第二個問題</a:t>
            </a:r>
            <a:endParaRPr lang="zh-TW" altLang="en-US" sz="60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491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科奧茲</a:t>
            </a:r>
            <a:r>
              <a:rPr lang="en-US" altLang="zh-TW" b="1" dirty="0"/>
              <a:t>《</a:t>
            </a:r>
            <a:r>
              <a:rPr lang="zh-TW" altLang="en-US" b="1" dirty="0"/>
              <a:t>學校敢勇於建立新的社會秩序嗎？</a:t>
            </a:r>
            <a:r>
              <a:rPr lang="en-US" altLang="zh-TW" b="1" dirty="0"/>
              <a:t>》</a:t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6429" y="935458"/>
            <a:ext cx="9509760" cy="5423777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世界正處在危機之中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，如果不能解決這些迫切的問題，人類必將走向毀滅之途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解決世界問題的唯一之途，是建立一個計畫的社會秩序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正式教育是重建社會秩序的主導力量，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必須主動教授有助於社會變遷的教育內容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教學方法必區建立在民主的原則上：行動必須以最能解決人類問題為依歸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30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科奧茲</a:t>
            </a:r>
            <a:r>
              <a:rPr lang="en-US" altLang="zh-TW" b="1" dirty="0"/>
              <a:t>《</a:t>
            </a:r>
            <a:r>
              <a:rPr lang="zh-TW" altLang="en-US" b="1" dirty="0"/>
              <a:t>學校敢勇於建立新的社會秩序嗎？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5562323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教育必須讓學生提升自我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超越更為狹隘的個人利益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/>
              <a:t>疫情之下，如何讓學生能超越狹隘的個人利益，而不是打著（我要）自由與（別人要對我）開放心胸的旗幟，卻最終影響了社會重建主義重視的民主的集體主義與共善？</a:t>
            </a:r>
            <a:endParaRPr lang="en-US" altLang="zh-TW" sz="4000" b="1" dirty="0"/>
          </a:p>
          <a:p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11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科奧茲</a:t>
            </a:r>
            <a:r>
              <a:rPr lang="en-US" altLang="zh-TW" b="1" dirty="0"/>
              <a:t>《</a:t>
            </a:r>
            <a:r>
              <a:rPr lang="zh-TW" altLang="en-US" b="1" dirty="0"/>
              <a:t>學校敢勇於建立新的社會秩序嗎？</a:t>
            </a:r>
            <a:r>
              <a:rPr lang="en-US" altLang="zh-TW" b="1" dirty="0"/>
              <a:t>》</a:t>
            </a:r>
            <a:r>
              <a:rPr lang="zh-TW" altLang="en-US" b="1" dirty="0"/>
              <a:t>與杜威的教育哲學有些不同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8"/>
            <a:ext cx="9509760" cy="5645450"/>
          </a:xfrm>
        </p:spPr>
        <p:txBody>
          <a:bodyPr>
            <a:normAutofit fontScale="92500" lnSpcReduction="10000"/>
          </a:bodyPr>
          <a:lstStyle/>
          <a:p>
            <a:endParaRPr lang="en-US" altLang="zh-TW" dirty="0"/>
          </a:p>
          <a:p>
            <a:r>
              <a:rPr lang="en-US" altLang="zh-TW" sz="3200" dirty="0"/>
              <a:t>Counts</a:t>
            </a:r>
            <a:r>
              <a:rPr lang="zh-TW" altLang="en-US" sz="3200" dirty="0"/>
              <a:t>的思想，與杜威的教育哲學，雖然與進步主義有關連，但他們在教育上的觀點，不太相同，</a:t>
            </a:r>
            <a:endParaRPr lang="en-US" altLang="zh-TW" sz="3200" dirty="0"/>
          </a:p>
          <a:p>
            <a:r>
              <a:rPr lang="en-US" altLang="zh-TW" sz="3200" dirty="0"/>
              <a:t>Counts</a:t>
            </a:r>
            <a:r>
              <a:rPr lang="zh-TW" altLang="en-US" sz="3200" dirty="0"/>
              <a:t>反思進步主義的問題與當時的教育謬誤，指出杜威式的進步主義，對於進步沒有明確的定義與方向，也沒有思考到社會群體的福利，並且是一種中上階級的思維</a:t>
            </a:r>
            <a:endParaRPr lang="en-US" altLang="zh-TW" sz="3200" dirty="0"/>
          </a:p>
          <a:p>
            <a:r>
              <a:rPr lang="zh-TW" altLang="en-US" sz="3200" dirty="0"/>
              <a:t>杜威非常重視民主社會，以及民主的課室：「</a:t>
            </a:r>
            <a:r>
              <a:rPr lang="en-US" altLang="zh-TW" sz="3200" dirty="0"/>
              <a:t>common</a:t>
            </a:r>
            <a:r>
              <a:rPr lang="zh-TW" altLang="en-US" sz="3200" dirty="0"/>
              <a:t>，</a:t>
            </a:r>
            <a:r>
              <a:rPr lang="en-US" altLang="zh-TW" sz="3200" dirty="0"/>
              <a:t>communication</a:t>
            </a:r>
            <a:r>
              <a:rPr lang="zh-TW" altLang="en-US" sz="3200" dirty="0"/>
              <a:t>，</a:t>
            </a:r>
            <a:r>
              <a:rPr lang="en-US" altLang="zh-TW" sz="3200" dirty="0"/>
              <a:t>community</a:t>
            </a:r>
            <a:r>
              <a:rPr lang="zh-TW" altLang="en-US" sz="3200" dirty="0"/>
              <a:t>」。討論與對話，是課室實踐的重心，教育中必須盡可能的少有強加性的灌輸</a:t>
            </a:r>
            <a:endParaRPr lang="en-US" altLang="zh-TW" sz="3200" dirty="0"/>
          </a:p>
          <a:p>
            <a:r>
              <a:rPr lang="en-US" altLang="zh-TW" sz="3200" dirty="0"/>
              <a:t>Counts</a:t>
            </a:r>
            <a:r>
              <a:rPr lang="zh-TW" altLang="en-US" sz="3200" dirty="0"/>
              <a:t>則認為，透過灌輸的教育，有其必要性</a:t>
            </a:r>
            <a:endParaRPr lang="en-US" altLang="zh-TW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18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克龍曼</a:t>
            </a:r>
            <a:r>
              <a:rPr lang="en-US" altLang="zh-TW" b="1" dirty="0"/>
              <a:t>《</a:t>
            </a:r>
            <a:r>
              <a:rPr lang="zh-TW" altLang="en-US" b="1" dirty="0"/>
              <a:t>教育的終結：大學何以放棄了對人生意義的追求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大學在社會與國家扮演怎樣的角色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除了知識與科學技術的實際利益之外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大學很重要的是要塑造某一種環境，培養：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高素質公民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寬容精神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/>
              <a:t>上述這兩點是疫情中，非常重要的兩項教育核心概念，卻可能也是當今（高等）教育最缺乏</a:t>
            </a:r>
            <a:endParaRPr lang="en-US" altLang="zh-TW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34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775855"/>
            <a:ext cx="9509760" cy="6303818"/>
          </a:xfrm>
        </p:spPr>
        <p:txBody>
          <a:bodyPr>
            <a:normAutofit lnSpcReduction="10000"/>
          </a:bodyPr>
          <a:lstStyle/>
          <a:p>
            <a:r>
              <a:rPr lang="zh-TW" altLang="en-US" sz="3200" b="1" dirty="0"/>
              <a:t>第二問題</a:t>
            </a:r>
            <a:endParaRPr lang="en-US" altLang="zh-TW" sz="3200" b="1" dirty="0"/>
          </a:p>
          <a:p>
            <a:endParaRPr lang="en-US" altLang="zh-TW" sz="3200" b="1" dirty="0"/>
          </a:p>
          <a:p>
            <a:r>
              <a:rPr lang="en-US" altLang="zh-TW" sz="3200" b="1" dirty="0"/>
              <a:t>1.</a:t>
            </a:r>
            <a:r>
              <a:rPr lang="zh-TW" altLang="en-US" sz="3200" b="1" dirty="0"/>
              <a:t> 在疫情中，身為高等教育工作者，可否分享，您已經或將要與學生一同經歷哪些教育歷程，以重建在危機中的社會？</a:t>
            </a:r>
            <a:endParaRPr lang="en-US" altLang="zh-TW" sz="3200" b="1" dirty="0"/>
          </a:p>
          <a:p>
            <a:r>
              <a:rPr lang="en-US" altLang="zh-TW" sz="3200" b="1" dirty="0"/>
              <a:t>2.</a:t>
            </a:r>
            <a:r>
              <a:rPr lang="zh-TW" altLang="en-US" sz="3200" b="1" dirty="0"/>
              <a:t>大學教育教了非常多專業知識，但是上述的</a:t>
            </a:r>
            <a:endParaRPr lang="en-US" altLang="zh-TW" sz="3200" b="1" dirty="0"/>
          </a:p>
          <a:p>
            <a:r>
              <a:rPr lang="zh-TW" altLang="en-US" sz="3200" b="1" dirty="0"/>
              <a:t>高素質公民與寬容精神，</a:t>
            </a:r>
            <a:endParaRPr lang="en-US" altLang="zh-TW" sz="3200" b="1" dirty="0"/>
          </a:p>
          <a:p>
            <a:r>
              <a:rPr lang="zh-TW" altLang="en-US" sz="3200" b="1" dirty="0"/>
              <a:t>這兩點是疫情中，非常重要的兩項教育核心概念，卻可能也是當今（高等）教育最缺乏的</a:t>
            </a:r>
            <a:endParaRPr lang="en-US" altLang="zh-TW" sz="3200" b="1" dirty="0"/>
          </a:p>
          <a:p>
            <a:r>
              <a:rPr lang="zh-TW" altLang="en-US" sz="3200" b="1" dirty="0"/>
              <a:t>身為高等教育工作者，可否分享，您已經或將要與學生一同經歷哪些教育歷程</a:t>
            </a:r>
            <a:r>
              <a:rPr lang="zh-TW" altLang="en-US" sz="3200" b="1"/>
              <a:t>，來培育</a:t>
            </a:r>
            <a:r>
              <a:rPr lang="zh-TW" altLang="en-US" sz="3200" b="1" dirty="0"/>
              <a:t>自己與學生的高素質公民與寬容精神？</a:t>
            </a:r>
            <a:endParaRPr lang="en-US" altLang="zh-TW" sz="3200" b="1" dirty="0"/>
          </a:p>
          <a:p>
            <a:endParaRPr lang="en-US" altLang="zh-TW" sz="3200" b="1" dirty="0"/>
          </a:p>
          <a:p>
            <a:pPr marL="4572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28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1629" y="0"/>
            <a:ext cx="9509759" cy="1088136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三本書的核心關懷</a:t>
            </a:r>
            <a:r>
              <a:rPr lang="en-US" altLang="zh-TW" b="1" dirty="0"/>
              <a:t>/</a:t>
            </a:r>
            <a:r>
              <a:rPr lang="zh-TW" altLang="en-US" b="1" dirty="0"/>
              <a:t>關鍵字：人生</a:t>
            </a:r>
            <a:r>
              <a:rPr lang="en-US" altLang="zh-TW" b="1" dirty="0"/>
              <a:t>/</a:t>
            </a:r>
            <a:r>
              <a:rPr lang="zh-TW" altLang="en-US" b="1" dirty="0"/>
              <a:t>生活</a:t>
            </a:r>
            <a:r>
              <a:rPr lang="en-US" altLang="zh-TW" b="1" dirty="0"/>
              <a:t>/</a:t>
            </a:r>
            <a:r>
              <a:rPr lang="zh-TW" altLang="en-US" b="1" dirty="0"/>
              <a:t>生命意義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8000" b="1" dirty="0" smtClean="0"/>
              <a:t>「</a:t>
            </a:r>
            <a:r>
              <a:rPr lang="zh-TW" altLang="en-US" sz="8000" b="1" dirty="0"/>
              <a:t>教育」本身即為目的：</a:t>
            </a:r>
            <a:r>
              <a:rPr lang="en-US" altLang="zh-TW" sz="8000" b="1" dirty="0"/>
              <a:t/>
            </a:r>
            <a:br>
              <a:rPr lang="en-US" altLang="zh-TW" sz="8000" b="1" dirty="0"/>
            </a:br>
            <a:r>
              <a:rPr lang="zh-TW" altLang="en-US" sz="8000" b="1" dirty="0"/>
              <a:t>人（人生的意義）即為目的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2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杜威</a:t>
            </a:r>
            <a:r>
              <a:rPr lang="en-US" altLang="zh-TW" b="1" dirty="0"/>
              <a:t>《</a:t>
            </a:r>
            <a:r>
              <a:rPr lang="zh-TW" altLang="en-US" b="1" dirty="0"/>
              <a:t>民主與教育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5700869"/>
          </a:xfrm>
        </p:spPr>
        <p:txBody>
          <a:bodyPr>
            <a:normAutofit/>
          </a:bodyPr>
          <a:lstStyle/>
          <a:p>
            <a:r>
              <a:rPr lang="zh-TW" altLang="en-US" sz="3600" b="1" i="1" dirty="0"/>
              <a:t>杜威：教育不僅是生活的必須，更是一種社會的功能：民主社會</a:t>
            </a:r>
            <a:endParaRPr lang="en-US" altLang="zh-TW" sz="3600" b="1" i="1" dirty="0"/>
          </a:p>
          <a:p>
            <a:r>
              <a:rPr lang="en-US" altLang="zh-TW" sz="3600" b="1" dirty="0"/>
              <a:t>1.</a:t>
            </a:r>
            <a:r>
              <a:rPr lang="zh-TW" altLang="en-US" sz="3600" b="1" dirty="0"/>
              <a:t>教育即目的</a:t>
            </a:r>
            <a:endParaRPr lang="en-US" altLang="zh-TW" sz="3600" b="1" dirty="0"/>
          </a:p>
          <a:p>
            <a:r>
              <a:rPr lang="zh-TW" altLang="en-US" sz="3600" b="1" dirty="0"/>
              <a:t>「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教育過程即為目的，教育的過程就是一種不斷在整理、再建構、轉變的過程</a:t>
            </a:r>
            <a:r>
              <a:rPr lang="zh-TW" altLang="en-US" sz="3600" b="1" dirty="0"/>
              <a:t>」（以下標楷體為直接引述影片中文字）</a:t>
            </a:r>
            <a:endParaRPr lang="en-US" altLang="zh-TW" sz="3600" b="1" dirty="0"/>
          </a:p>
          <a:p>
            <a:r>
              <a:rPr lang="en-US" altLang="zh-TW" sz="3600" b="1" dirty="0"/>
              <a:t>Kant</a:t>
            </a:r>
            <a:r>
              <a:rPr lang="zh-TW" altLang="en-US" sz="3600" b="1" dirty="0"/>
              <a:t>「人即目的，不是工具。」</a:t>
            </a:r>
            <a:endParaRPr lang="en-US" altLang="zh-TW" sz="3600" b="1" dirty="0"/>
          </a:p>
          <a:p>
            <a:r>
              <a:rPr lang="zh-TW" altLang="en-US" sz="3600" b="1" dirty="0"/>
              <a:t>教育沒有其他目的，教育本身即為目的</a:t>
            </a:r>
            <a:endParaRPr lang="en-US" altLang="zh-TW" sz="3600" b="1" dirty="0"/>
          </a:p>
          <a:p>
            <a:endParaRPr lang="en-US" altLang="zh-TW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77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/>
              <a:t>2.</a:t>
            </a:r>
            <a:r>
              <a:rPr lang="zh-TW" altLang="en-US" sz="4000" b="1" dirty="0"/>
              <a:t> 教育即生長</a:t>
            </a:r>
            <a:endParaRPr lang="en-US" altLang="zh-TW" sz="4000" b="1" dirty="0"/>
          </a:p>
          <a:p>
            <a:r>
              <a:rPr lang="zh-TW" altLang="en-US" sz="4000" b="1" dirty="0"/>
              <a:t>（教育）「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成長或是發展不是要走向一個確定不變的目標</a:t>
            </a:r>
            <a:r>
              <a:rPr lang="zh-TW" altLang="en-US" sz="4000" b="1" dirty="0"/>
              <a:t>」</a:t>
            </a:r>
            <a:endParaRPr lang="en-US" altLang="zh-TW" sz="4000" b="1" dirty="0"/>
          </a:p>
          <a:p>
            <a:r>
              <a:rPr lang="zh-TW" altLang="en-US" sz="4000" b="1" dirty="0"/>
              <a:t>而是人與環境動態的交相互動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28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1120" y="265175"/>
            <a:ext cx="9509759" cy="1702169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反對</a:t>
            </a:r>
            <a:r>
              <a:rPr lang="zh-TW" altLang="en-US" sz="4000" b="1" dirty="0"/>
              <a:t>英國哲學家斯賓塞</a:t>
            </a:r>
            <a:r>
              <a:rPr lang="en-US" altLang="zh-TW" sz="4000" b="1" dirty="0"/>
              <a:t>(Herbert Spencer</a:t>
            </a:r>
            <a:r>
              <a:rPr lang="zh-TW" altLang="en-US" sz="4000" b="1" dirty="0"/>
              <a:t>，社會達爾文主義）</a:t>
            </a:r>
            <a:r>
              <a:rPr lang="en-US" altLang="zh-TW" sz="4000" b="1" dirty="0"/>
              <a:t/>
            </a:r>
            <a:br>
              <a:rPr lang="en-US" altLang="zh-TW" sz="4000" b="1" dirty="0"/>
            </a:br>
            <a:r>
              <a:rPr lang="zh-TW" altLang="en-US" sz="4000" b="1" dirty="0"/>
              <a:t>教育即「未來</a:t>
            </a:r>
            <a:r>
              <a:rPr lang="zh-TW" altLang="en-US" sz="4000" b="1" u="sng" dirty="0"/>
              <a:t>生活</a:t>
            </a:r>
            <a:r>
              <a:rPr lang="zh-TW" altLang="en-US" sz="4000" b="1" dirty="0"/>
              <a:t>預備說」，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2085386"/>
            <a:ext cx="9509760" cy="5645450"/>
          </a:xfrm>
        </p:spPr>
        <p:txBody>
          <a:bodyPr>
            <a:normAutofit/>
          </a:bodyPr>
          <a:lstStyle/>
          <a:p>
            <a:r>
              <a:rPr lang="zh-TW" altLang="en-US" sz="3000" b="1" dirty="0"/>
              <a:t>教育的目的</a:t>
            </a:r>
            <a:r>
              <a:rPr lang="en-US" altLang="zh-TW" sz="3000" b="1" dirty="0"/>
              <a:t>/</a:t>
            </a:r>
            <a:r>
              <a:rPr lang="zh-TW" altLang="en-US" sz="3000" b="1" dirty="0"/>
              <a:t>目標是在讓學生預備「未來完滿的生活」，</a:t>
            </a:r>
            <a:endParaRPr lang="en-US" altLang="zh-TW" sz="3000" b="1" dirty="0"/>
          </a:p>
          <a:p>
            <a:r>
              <a:rPr lang="zh-TW" altLang="en-US" sz="3000" b="1" dirty="0"/>
              <a:t>何種知識最有價值？要教會學生什麼？準備好這些可以有未來完滿的生活（教育有既定的目標）：</a:t>
            </a:r>
            <a:endParaRPr lang="en-US" altLang="zh-TW" sz="3000" b="1" dirty="0"/>
          </a:p>
          <a:p>
            <a:r>
              <a:rPr lang="en-US" altLang="zh-TW" sz="3000" b="1" dirty="0"/>
              <a:t>--</a:t>
            </a:r>
            <a:r>
              <a:rPr lang="zh-TW" altLang="en-US" sz="3000" b="1" dirty="0"/>
              <a:t>與自我生存有直接關係的活動（健康教育）</a:t>
            </a:r>
            <a:endParaRPr lang="en-US" altLang="zh-TW" sz="3000" b="1" dirty="0"/>
          </a:p>
          <a:p>
            <a:r>
              <a:rPr lang="en-US" altLang="zh-TW" sz="3000" b="1" dirty="0"/>
              <a:t>--</a:t>
            </a:r>
            <a:r>
              <a:rPr lang="zh-TW" altLang="en-US" sz="3000" b="1" dirty="0"/>
              <a:t>與自我生存有間接關係的活動（職業教育）</a:t>
            </a:r>
          </a:p>
          <a:p>
            <a:r>
              <a:rPr lang="en-US" altLang="zh-TW" sz="3000" b="1" dirty="0"/>
              <a:t>---</a:t>
            </a:r>
            <a:r>
              <a:rPr lang="zh-TW" altLang="en-US" sz="3000" b="1" dirty="0"/>
              <a:t>生存與教養子女的活動（親職教育）</a:t>
            </a:r>
          </a:p>
          <a:p>
            <a:r>
              <a:rPr lang="en-US" altLang="zh-TW" sz="3000" b="1" dirty="0"/>
              <a:t>--</a:t>
            </a:r>
            <a:r>
              <a:rPr lang="zh-TW" altLang="en-US" sz="3000" b="1" dirty="0"/>
              <a:t>參加社會關係和政治關係的活動</a:t>
            </a:r>
            <a:r>
              <a:rPr lang="en-US" altLang="zh-TW" sz="3000" b="1" dirty="0"/>
              <a:t>(</a:t>
            </a:r>
            <a:r>
              <a:rPr lang="zh-TW" altLang="en-US" sz="3000" b="1" dirty="0"/>
              <a:t>公民教育）</a:t>
            </a:r>
            <a:endParaRPr lang="en-US" altLang="zh-TW" sz="3000" b="1" dirty="0"/>
          </a:p>
          <a:p>
            <a:r>
              <a:rPr lang="en-US" altLang="zh-TW" sz="3000" b="1" dirty="0"/>
              <a:t>--</a:t>
            </a:r>
            <a:r>
              <a:rPr lang="zh-TW" altLang="en-US" sz="3000" b="1" dirty="0"/>
              <a:t>休閒、娛樂與情感滿足的活動（休閒教育）</a:t>
            </a:r>
            <a:endParaRPr lang="zh-TW" altLang="en-US" sz="30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18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克龍曼</a:t>
            </a:r>
            <a:r>
              <a:rPr lang="en-US" altLang="zh-TW" b="1" dirty="0"/>
              <a:t>《</a:t>
            </a:r>
            <a:r>
              <a:rPr lang="zh-TW" altLang="en-US" b="1" dirty="0"/>
              <a:t>教育的終結：大學何以放棄了對</a:t>
            </a:r>
            <a:r>
              <a:rPr lang="zh-TW" altLang="en-US" b="1" u="sng" dirty="0"/>
              <a:t>人生意義</a:t>
            </a:r>
            <a:r>
              <a:rPr lang="zh-TW" altLang="en-US" b="1" dirty="0"/>
              <a:t>的追求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大學的博雅教育並非為了就業做準備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而是讓學生可以根據他們的願望、機會和天賦，過一個值得過的</a:t>
            </a:r>
            <a:r>
              <a:rPr lang="zh-TW" altLang="en-US" sz="4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人生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91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克龍曼</a:t>
            </a:r>
            <a:r>
              <a:rPr lang="en-US" altLang="zh-TW" b="1" dirty="0"/>
              <a:t>《</a:t>
            </a:r>
            <a:r>
              <a:rPr lang="zh-TW" altLang="en-US" b="1" dirty="0"/>
              <a:t>教育的終結：大學何以放棄了對人生意義的追求</a:t>
            </a:r>
            <a:r>
              <a:rPr lang="en-US" altLang="zh-TW" b="1" dirty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1120" y="1572767"/>
            <a:ext cx="9509760" cy="4509377"/>
          </a:xfrm>
        </p:spPr>
        <p:txBody>
          <a:bodyPr>
            <a:normAutofit/>
          </a:bodyPr>
          <a:lstStyle/>
          <a:p>
            <a:r>
              <a:rPr lang="zh-TW" altLang="en-US" sz="6000" b="1" dirty="0"/>
              <a:t>孫老師：</a:t>
            </a:r>
            <a:endParaRPr lang="en-US" altLang="zh-TW" sz="6000" b="1" dirty="0"/>
          </a:p>
          <a:p>
            <a:r>
              <a:rPr lang="zh-TW" altLang="en-US" sz="6000" b="1" dirty="0"/>
              <a:t>「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大學本來就應該進行對於</a:t>
            </a:r>
            <a:r>
              <a:rPr lang="zh-TW" altLang="en-US" sz="6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人生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意義的探求</a:t>
            </a:r>
            <a:r>
              <a:rPr lang="zh-TW" altLang="en-US" sz="6000" b="1" dirty="0"/>
              <a:t>」</a:t>
            </a:r>
            <a:endParaRPr lang="en-US" altLang="zh-TW" sz="6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41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F3FC63-BF9C-4B26-82E5-BA4335A36E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海洋繪圖簡報 (寬螢幕)</Template>
  <TotalTime>0</TotalTime>
  <Words>1954</Words>
  <Application>Microsoft Office PowerPoint</Application>
  <PresentationFormat>寬螢幕</PresentationFormat>
  <Paragraphs>177</Paragraphs>
  <Slides>31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8" baseType="lpstr">
      <vt:lpstr>微軟正黑體</vt:lpstr>
      <vt:lpstr>新細明體</vt:lpstr>
      <vt:lpstr>標楷體</vt:lpstr>
      <vt:lpstr>Arial</vt:lpstr>
      <vt:lpstr>Georgia</vt:lpstr>
      <vt:lpstr>Times New Roman</vt:lpstr>
      <vt:lpstr>Ocean 16x9</vt:lpstr>
      <vt:lpstr>中央大學群英教師社群 教育哲學書籍導讀影片 與談</vt:lpstr>
      <vt:lpstr>PowerPoint 簡報</vt:lpstr>
      <vt:lpstr>科奧茲《學校敢勇於建立新的社會秩序嗎？》與杜威的教育哲學有些不同</vt:lpstr>
      <vt:lpstr>三本書的核心關懷/關鍵字：人生/生活/生命意義</vt:lpstr>
      <vt:lpstr>杜威《民主與教育》</vt:lpstr>
      <vt:lpstr>PowerPoint 簡報</vt:lpstr>
      <vt:lpstr>反對英國哲學家斯賓塞(Herbert Spencer，社會達爾文主義） 教育即「未來生活預備說」，</vt:lpstr>
      <vt:lpstr>克龍曼《教育的終結：大學何以放棄了對人生意義的追求》</vt:lpstr>
      <vt:lpstr>克龍曼《教育的終結：大學何以放棄了對人生意義的追求》</vt:lpstr>
      <vt:lpstr>克龍曼《教育的終結：大學何以放棄了對人生意義的追求》</vt:lpstr>
      <vt:lpstr>人生好苦？人生有何意義？</vt:lpstr>
      <vt:lpstr>科奧茲《學校敢勇於建立新的社會秩序嗎？》</vt:lpstr>
      <vt:lpstr>著名的法國後-後現代思想家，複雜思維學者Edgar Morin</vt:lpstr>
      <vt:lpstr> 「人生/生活/生命」（la vie） </vt:lpstr>
      <vt:lpstr>克龍曼《教育的終結：大學何以放棄了對人生意義的追求》</vt:lpstr>
      <vt:lpstr>Josephe Campbell（啟發阿凡達，星際大戰，駭客任務）：英雄之旅</vt:lpstr>
      <vt:lpstr>但人生是複雜善變的漂流之旅</vt:lpstr>
      <vt:lpstr>杜威指出當今的教育的問題（也可能是今日高等教育面臨的問題）</vt:lpstr>
      <vt:lpstr>杜威指出當今的教育的問題（也可能是今日高等教育面臨的問題） </vt:lpstr>
      <vt:lpstr>《教育的終結：大學何以放棄了對人生意義的追求》</vt:lpstr>
      <vt:lpstr>克龍曼《教育的終結：大學何以放棄了對人生意義的追求》</vt:lpstr>
      <vt:lpstr>可能的原因：我暫時提出淺見（受Morin啟發）：</vt:lpstr>
      <vt:lpstr>在《教育的終結》中寫道 </vt:lpstr>
      <vt:lpstr>可能的原因：我暫時提出淺見（受Morin啟發）</vt:lpstr>
      <vt:lpstr>請益</vt:lpstr>
      <vt:lpstr>第一個問題</vt:lpstr>
      <vt:lpstr>PowerPoint 簡報</vt:lpstr>
      <vt:lpstr>科奧茲《學校敢勇於建立新的社會秩序嗎？》 </vt:lpstr>
      <vt:lpstr>科奧茲《學校敢勇於建立新的社會秩序嗎？》</vt:lpstr>
      <vt:lpstr>克龍曼《教育的終結：大學何以放棄了對人生意義的追求》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2017-06-24T06:21:03Z</dcterms:created>
  <dcterms:modified xsi:type="dcterms:W3CDTF">2022-02-22T06:47:30Z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